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8288000" cy="10287000"/>
  <p:notesSz cx="6858000" cy="9144000"/>
  <p:embeddedFontLst>
    <p:embeddedFont>
      <p:font typeface="DM Sans" pitchFamily="2" charset="0"/>
      <p:regular r:id="rId18"/>
    </p:embeddedFont>
    <p:embeddedFont>
      <p:font typeface="DM Sans Bold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20" y="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11097" y="0"/>
            <a:ext cx="8527166" cy="4804554"/>
          </a:xfrm>
          <a:custGeom>
            <a:avLst/>
            <a:gdLst/>
            <a:ahLst/>
            <a:cxnLst/>
            <a:rect l="l" t="t" r="r" b="b"/>
            <a:pathLst>
              <a:path w="8527166" h="4804554">
                <a:moveTo>
                  <a:pt x="0" y="0"/>
                </a:moveTo>
                <a:lnTo>
                  <a:pt x="8527166" y="0"/>
                </a:lnTo>
                <a:lnTo>
                  <a:pt x="8527166" y="4804554"/>
                </a:lnTo>
                <a:lnTo>
                  <a:pt x="0" y="48045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111097" y="4386510"/>
            <a:ext cx="6566741" cy="7093370"/>
          </a:xfrm>
          <a:custGeom>
            <a:avLst/>
            <a:gdLst/>
            <a:ahLst/>
            <a:cxnLst/>
            <a:rect l="l" t="t" r="r" b="b"/>
            <a:pathLst>
              <a:path w="6566741" h="7093370">
                <a:moveTo>
                  <a:pt x="0" y="0"/>
                </a:moveTo>
                <a:lnTo>
                  <a:pt x="6566740" y="0"/>
                </a:lnTo>
                <a:lnTo>
                  <a:pt x="6566740" y="7093369"/>
                </a:lnTo>
                <a:lnTo>
                  <a:pt x="0" y="70933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8996362"/>
            <a:ext cx="10809317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49"/>
              </a:lnSpc>
            </a:pPr>
            <a:r>
              <a:rPr lang="en-US" sz="2499" dirty="0">
                <a:solidFill>
                  <a:srgbClr val="000000"/>
                </a:solidFill>
                <a:latin typeface="DM Sans"/>
              </a:rPr>
              <a:t>By: Dian Jin, </a:t>
            </a:r>
            <a:r>
              <a:rPr lang="en-US" sz="2499" dirty="0" err="1">
                <a:solidFill>
                  <a:srgbClr val="000000"/>
                </a:solidFill>
                <a:latin typeface="DM Sans"/>
              </a:rPr>
              <a:t>Mingze</a:t>
            </a:r>
            <a:r>
              <a:rPr lang="en-US" sz="2499" dirty="0">
                <a:solidFill>
                  <a:srgbClr val="000000"/>
                </a:solidFill>
                <a:latin typeface="DM Sans"/>
              </a:rPr>
              <a:t> Wu, Tanvi Sheth, Sneha Ekka, </a:t>
            </a:r>
            <a:r>
              <a:rPr lang="en-US" sz="2499" dirty="0" err="1">
                <a:solidFill>
                  <a:srgbClr val="000000"/>
                </a:solidFill>
                <a:latin typeface="DM Sans"/>
              </a:rPr>
              <a:t>Jenil</a:t>
            </a:r>
            <a:r>
              <a:rPr lang="en-US" sz="2499" dirty="0">
                <a:solidFill>
                  <a:srgbClr val="000000"/>
                </a:solidFill>
                <a:latin typeface="DM Sans"/>
              </a:rPr>
              <a:t> Shah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4198938"/>
            <a:ext cx="11826393" cy="2098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74"/>
              </a:lnSpc>
            </a:pPr>
            <a:r>
              <a:rPr lang="en-US" sz="8499" spc="-424">
                <a:solidFill>
                  <a:srgbClr val="000000"/>
                </a:solidFill>
                <a:latin typeface="DM Sans Bold"/>
              </a:rPr>
              <a:t>Job Listing </a:t>
            </a:r>
            <a:r>
              <a:rPr lang="en-US" sz="8499" spc="-424">
                <a:solidFill>
                  <a:srgbClr val="0061FF"/>
                </a:solidFill>
                <a:latin typeface="DM Sans Bold"/>
              </a:rPr>
              <a:t>“Integrity“</a:t>
            </a:r>
            <a:r>
              <a:rPr lang="en-US" sz="8499" spc="-424">
                <a:solidFill>
                  <a:srgbClr val="000000"/>
                </a:solidFill>
                <a:latin typeface="DM Sans Bold"/>
              </a:rPr>
              <a:t> Investigation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365236" y="3304953"/>
            <a:ext cx="8728999" cy="4303201"/>
          </a:xfrm>
          <a:custGeom>
            <a:avLst/>
            <a:gdLst/>
            <a:ahLst/>
            <a:cxnLst/>
            <a:rect l="l" t="t" r="r" b="b"/>
            <a:pathLst>
              <a:path w="9146695" h="4689129">
                <a:moveTo>
                  <a:pt x="0" y="0"/>
                </a:moveTo>
                <a:lnTo>
                  <a:pt x="9146695" y="0"/>
                </a:lnTo>
                <a:lnTo>
                  <a:pt x="9146695" y="4689128"/>
                </a:lnTo>
                <a:lnTo>
                  <a:pt x="0" y="46891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459471" y="3304953"/>
            <a:ext cx="8373212" cy="4303201"/>
          </a:xfrm>
          <a:custGeom>
            <a:avLst/>
            <a:gdLst/>
            <a:ahLst/>
            <a:cxnLst/>
            <a:rect l="l" t="t" r="r" b="b"/>
            <a:pathLst>
              <a:path w="9363812" h="4800435">
                <a:moveTo>
                  <a:pt x="0" y="0"/>
                </a:moveTo>
                <a:lnTo>
                  <a:pt x="9363812" y="0"/>
                </a:lnTo>
                <a:lnTo>
                  <a:pt x="9363812" y="4800436"/>
                </a:lnTo>
                <a:lnTo>
                  <a:pt x="0" y="4800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354523" y="7636729"/>
            <a:ext cx="475042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220"/>
              </a:lnSpc>
              <a:defRPr sz="2500" spc="85">
                <a:solidFill>
                  <a:srgbClr val="0061FF"/>
                </a:solidFill>
                <a:latin typeface="DM Sans Bold"/>
              </a:defRPr>
            </a:lvl1pPr>
          </a:lstStyle>
          <a:p>
            <a:r>
              <a:rPr lang="en-US" dirty="0"/>
              <a:t>“Fake” </a:t>
            </a:r>
            <a:r>
              <a:rPr lang="en-US" dirty="0">
                <a:solidFill>
                  <a:schemeClr val="tx1"/>
                </a:solidFill>
              </a:rPr>
              <a:t>Company Profiles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70865" y="7608154"/>
            <a:ext cx="475042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220"/>
              </a:lnSpc>
              <a:defRPr sz="2500" spc="85">
                <a:solidFill>
                  <a:srgbClr val="0061FF"/>
                </a:solidFill>
                <a:latin typeface="DM Sans Bold"/>
              </a:defRPr>
            </a:lvl1pPr>
          </a:lstStyle>
          <a:p>
            <a:r>
              <a:rPr lang="en-US" dirty="0"/>
              <a:t>“Real” </a:t>
            </a:r>
            <a:r>
              <a:rPr lang="en-US" dirty="0">
                <a:solidFill>
                  <a:schemeClr val="tx1"/>
                </a:solidFill>
              </a:rPr>
              <a:t>Company Profiles</a:t>
            </a:r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D047AE16-004C-A707-EC0F-827DF1AA7486}"/>
              </a:ext>
            </a:extLst>
          </p:cNvPr>
          <p:cNvGrpSpPr/>
          <p:nvPr/>
        </p:nvGrpSpPr>
        <p:grpSpPr>
          <a:xfrm>
            <a:off x="533400" y="952500"/>
            <a:ext cx="16230600" cy="1489550"/>
            <a:chOff x="0" y="-28575"/>
            <a:chExt cx="21640800" cy="1986067"/>
          </a:xfrm>
        </p:grpSpPr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DA585052-6FE0-B9B9-0657-46D8458EDD9E}"/>
                </a:ext>
              </a:extLst>
            </p:cNvPr>
            <p:cNvSpPr txBox="1"/>
            <p:nvPr/>
          </p:nvSpPr>
          <p:spPr>
            <a:xfrm>
              <a:off x="0" y="402800"/>
              <a:ext cx="21640800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 dirty="0">
                  <a:solidFill>
                    <a:srgbClr val="000000"/>
                  </a:solidFill>
                  <a:latin typeface="DM Sans Bold"/>
                </a:rPr>
                <a:t>Fake vs Real Jobs</a:t>
              </a:r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19F4519A-D7EB-E906-9EBF-ADD581E16E6B}"/>
                </a:ext>
              </a:extLst>
            </p:cNvPr>
            <p:cNvSpPr txBox="1"/>
            <p:nvPr/>
          </p:nvSpPr>
          <p:spPr>
            <a:xfrm>
              <a:off x="0" y="-28575"/>
              <a:ext cx="21640800" cy="39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 dirty="0">
                  <a:solidFill>
                    <a:srgbClr val="0061FF"/>
                  </a:solidFill>
                  <a:latin typeface="DM Sans Bold"/>
                </a:rPr>
                <a:t>WORD CLOUD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028700"/>
            <a:ext cx="16223636" cy="1470580"/>
            <a:chOff x="0" y="0"/>
            <a:chExt cx="21631514" cy="1960773"/>
          </a:xfrm>
        </p:grpSpPr>
        <p:sp>
          <p:nvSpPr>
            <p:cNvPr id="5" name="TextBox 5"/>
            <p:cNvSpPr txBox="1"/>
            <p:nvPr/>
          </p:nvSpPr>
          <p:spPr>
            <a:xfrm>
              <a:off x="0" y="401914"/>
              <a:ext cx="21631514" cy="15588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Project Plan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1631514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ANALYSIS &amp; MODELING</a:t>
              </a:r>
            </a:p>
          </p:txBody>
        </p:sp>
      </p:grpSp>
      <p:sp>
        <p:nvSpPr>
          <p:cNvPr id="7" name="AutoShape 7"/>
          <p:cNvSpPr/>
          <p:nvPr/>
        </p:nvSpPr>
        <p:spPr>
          <a:xfrm>
            <a:off x="1224814" y="5364783"/>
            <a:ext cx="2639729" cy="477959"/>
          </a:xfrm>
          <a:prstGeom prst="rect">
            <a:avLst/>
          </a:prstGeom>
          <a:solidFill>
            <a:srgbClr val="60EFFF"/>
          </a:solidFill>
        </p:spPr>
      </p:sp>
      <p:sp>
        <p:nvSpPr>
          <p:cNvPr id="8" name="AutoShape 8"/>
          <p:cNvSpPr/>
          <p:nvPr/>
        </p:nvSpPr>
        <p:spPr>
          <a:xfrm>
            <a:off x="3864542" y="5364783"/>
            <a:ext cx="2639729" cy="477959"/>
          </a:xfrm>
          <a:prstGeom prst="rect">
            <a:avLst/>
          </a:prstGeom>
          <a:solidFill>
            <a:srgbClr val="4DD3FF"/>
          </a:solidFill>
        </p:spPr>
      </p:sp>
      <p:sp>
        <p:nvSpPr>
          <p:cNvPr id="9" name="AutoShape 9"/>
          <p:cNvSpPr/>
          <p:nvPr/>
        </p:nvSpPr>
        <p:spPr>
          <a:xfrm>
            <a:off x="6504271" y="5364783"/>
            <a:ext cx="2639729" cy="477959"/>
          </a:xfrm>
          <a:prstGeom prst="rect">
            <a:avLst/>
          </a:prstGeom>
          <a:solidFill>
            <a:srgbClr val="3AB6FF"/>
          </a:solidFill>
        </p:spPr>
      </p:sp>
      <p:sp>
        <p:nvSpPr>
          <p:cNvPr id="10" name="AutoShape 10"/>
          <p:cNvSpPr/>
          <p:nvPr/>
        </p:nvSpPr>
        <p:spPr>
          <a:xfrm>
            <a:off x="9144000" y="5364783"/>
            <a:ext cx="2639729" cy="477959"/>
          </a:xfrm>
          <a:prstGeom prst="rect">
            <a:avLst/>
          </a:prstGeom>
          <a:solidFill>
            <a:srgbClr val="269AFF"/>
          </a:solidFill>
        </p:spPr>
      </p:sp>
      <p:sp>
        <p:nvSpPr>
          <p:cNvPr id="11" name="AutoShape 11"/>
          <p:cNvSpPr/>
          <p:nvPr/>
        </p:nvSpPr>
        <p:spPr>
          <a:xfrm>
            <a:off x="11783729" y="5364783"/>
            <a:ext cx="2639729" cy="477959"/>
          </a:xfrm>
          <a:prstGeom prst="rect">
            <a:avLst/>
          </a:prstGeom>
          <a:solidFill>
            <a:srgbClr val="137DFF"/>
          </a:solidFill>
        </p:spPr>
      </p:sp>
      <p:sp>
        <p:nvSpPr>
          <p:cNvPr id="12" name="AutoShape 12"/>
          <p:cNvSpPr/>
          <p:nvPr/>
        </p:nvSpPr>
        <p:spPr>
          <a:xfrm>
            <a:off x="14423458" y="5364783"/>
            <a:ext cx="2639729" cy="477959"/>
          </a:xfrm>
          <a:prstGeom prst="rect">
            <a:avLst/>
          </a:prstGeom>
          <a:solidFill>
            <a:srgbClr val="0061FF"/>
          </a:solidFill>
        </p:spPr>
      </p:sp>
      <p:grpSp>
        <p:nvGrpSpPr>
          <p:cNvPr id="13" name="Group 13"/>
          <p:cNvGrpSpPr/>
          <p:nvPr/>
        </p:nvGrpSpPr>
        <p:grpSpPr>
          <a:xfrm>
            <a:off x="1035664" y="2968710"/>
            <a:ext cx="3018027" cy="1821657"/>
            <a:chOff x="0" y="0"/>
            <a:chExt cx="4024036" cy="242887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415292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Tokenization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66470"/>
              <a:ext cx="4024036" cy="1462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Reducing job listings to a compressed list of words to work with.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458159" y="-28575"/>
              <a:ext cx="1107719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01.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423142" y="6418790"/>
            <a:ext cx="3570154" cy="2198051"/>
            <a:chOff x="0" y="0"/>
            <a:chExt cx="4760206" cy="2930734"/>
          </a:xfrm>
        </p:grpSpPr>
        <p:sp>
          <p:nvSpPr>
            <p:cNvPr id="18" name="TextBox 18"/>
            <p:cNvSpPr txBox="1"/>
            <p:nvPr/>
          </p:nvSpPr>
          <p:spPr>
            <a:xfrm>
              <a:off x="0" y="421850"/>
              <a:ext cx="476020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Vectorization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973029"/>
              <a:ext cx="4760206" cy="1957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Using Tfidf to generate WordCloud and using </a:t>
              </a:r>
            </a:p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Word2Vec for downstream classification.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724919" y="-28575"/>
              <a:ext cx="1310368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02.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990642" y="2961715"/>
            <a:ext cx="3714613" cy="1821657"/>
            <a:chOff x="0" y="0"/>
            <a:chExt cx="4952817" cy="2428875"/>
          </a:xfrm>
        </p:grpSpPr>
        <p:sp>
          <p:nvSpPr>
            <p:cNvPr id="22" name="TextBox 22"/>
            <p:cNvSpPr txBox="1"/>
            <p:nvPr/>
          </p:nvSpPr>
          <p:spPr>
            <a:xfrm>
              <a:off x="0" y="415292"/>
              <a:ext cx="4952817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 dirty="0">
                  <a:solidFill>
                    <a:srgbClr val="000000"/>
                  </a:solidFill>
                  <a:latin typeface="DM Sans Bold"/>
                </a:rPr>
                <a:t>Dimensionality Reduction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966470"/>
              <a:ext cx="4952817" cy="1462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Reducing the enormous “text representation” down to a reasonable no. of features.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602551" y="-28575"/>
              <a:ext cx="1363389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    03.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8954851" y="6399889"/>
            <a:ext cx="3018027" cy="2213235"/>
            <a:chOff x="0" y="-28575"/>
            <a:chExt cx="4024036" cy="2950980"/>
          </a:xfrm>
        </p:grpSpPr>
        <p:sp>
          <p:nvSpPr>
            <p:cNvPr id="26" name="TextBox 26"/>
            <p:cNvSpPr txBox="1"/>
            <p:nvPr/>
          </p:nvSpPr>
          <p:spPr>
            <a:xfrm>
              <a:off x="0" y="409150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SMOTE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960329"/>
              <a:ext cx="4024036" cy="19620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Dealing with the huge class imbalance to perform ML algorithms appropriately.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458159" y="-28575"/>
              <a:ext cx="1107719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04.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1004803" y="2947279"/>
            <a:ext cx="4463795" cy="1845944"/>
            <a:chOff x="-1" y="-28575"/>
            <a:chExt cx="5951727" cy="2461258"/>
          </a:xfrm>
        </p:grpSpPr>
        <p:sp>
          <p:nvSpPr>
            <p:cNvPr id="30" name="TextBox 30"/>
            <p:cNvSpPr txBox="1"/>
            <p:nvPr/>
          </p:nvSpPr>
          <p:spPr>
            <a:xfrm>
              <a:off x="0" y="415292"/>
              <a:ext cx="5596771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Hyper-Parameter Tuning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-1" y="966470"/>
              <a:ext cx="5951727" cy="146621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Experimenting with multiple classification algorithms &amp; tuning them to build accurate models.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2028058" y="-28575"/>
              <a:ext cx="1540654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05.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4234308" y="6421320"/>
            <a:ext cx="3018027" cy="1817051"/>
            <a:chOff x="0" y="0"/>
            <a:chExt cx="4024036" cy="2422734"/>
          </a:xfrm>
        </p:grpSpPr>
        <p:sp>
          <p:nvSpPr>
            <p:cNvPr id="34" name="TextBox 34"/>
            <p:cNvSpPr txBox="1"/>
            <p:nvPr/>
          </p:nvSpPr>
          <p:spPr>
            <a:xfrm>
              <a:off x="0" y="409150"/>
              <a:ext cx="4024036" cy="4718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spc="-42">
                  <a:solidFill>
                    <a:srgbClr val="000000"/>
                  </a:solidFill>
                  <a:latin typeface="DM Sans Bold"/>
                </a:rPr>
                <a:t>Model Selection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960329"/>
              <a:ext cx="4024036" cy="1462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Comparing the results of different classification models.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1458159" y="-28575"/>
              <a:ext cx="1107719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06.</a:t>
              </a:r>
            </a:p>
          </p:txBody>
        </p:sp>
      </p:grpSp>
      <p:sp>
        <p:nvSpPr>
          <p:cNvPr id="37" name="AutoShape 37"/>
          <p:cNvSpPr/>
          <p:nvPr/>
        </p:nvSpPr>
        <p:spPr>
          <a:xfrm rot="5400000">
            <a:off x="2354669" y="5150962"/>
            <a:ext cx="380018" cy="0"/>
          </a:xfrm>
          <a:prstGeom prst="line">
            <a:avLst/>
          </a:prstGeom>
          <a:ln w="47625" cap="rnd">
            <a:solidFill>
              <a:srgbClr val="60E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8" name="AutoShape 38"/>
          <p:cNvSpPr/>
          <p:nvPr/>
        </p:nvSpPr>
        <p:spPr>
          <a:xfrm rot="5400000">
            <a:off x="5018211" y="6008939"/>
            <a:ext cx="380018" cy="0"/>
          </a:xfrm>
          <a:prstGeom prst="line">
            <a:avLst/>
          </a:prstGeom>
          <a:ln w="47625" cap="rnd">
            <a:solidFill>
              <a:srgbClr val="4DD3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9" name="AutoShape 39"/>
          <p:cNvSpPr/>
          <p:nvPr/>
        </p:nvSpPr>
        <p:spPr>
          <a:xfrm rot="5400000">
            <a:off x="7657939" y="5150962"/>
            <a:ext cx="380018" cy="0"/>
          </a:xfrm>
          <a:prstGeom prst="line">
            <a:avLst/>
          </a:prstGeom>
          <a:ln w="47625" cap="rnd">
            <a:solidFill>
              <a:srgbClr val="3AB6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0" name="AutoShape 40"/>
          <p:cNvSpPr/>
          <p:nvPr/>
        </p:nvSpPr>
        <p:spPr>
          <a:xfrm rot="5400000">
            <a:off x="10273856" y="6008939"/>
            <a:ext cx="380018" cy="0"/>
          </a:xfrm>
          <a:prstGeom prst="line">
            <a:avLst/>
          </a:prstGeom>
          <a:ln w="47625" cap="rnd">
            <a:solidFill>
              <a:srgbClr val="2C92D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1" name="AutoShape 41"/>
          <p:cNvSpPr/>
          <p:nvPr/>
        </p:nvSpPr>
        <p:spPr>
          <a:xfrm rot="5400000">
            <a:off x="12913584" y="5150962"/>
            <a:ext cx="380018" cy="0"/>
          </a:xfrm>
          <a:prstGeom prst="line">
            <a:avLst/>
          </a:prstGeom>
          <a:ln w="47625" cap="rnd">
            <a:solidFill>
              <a:srgbClr val="137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2" name="AutoShape 42"/>
          <p:cNvSpPr/>
          <p:nvPr/>
        </p:nvSpPr>
        <p:spPr>
          <a:xfrm rot="5400000">
            <a:off x="15529501" y="6008939"/>
            <a:ext cx="380018" cy="0"/>
          </a:xfrm>
          <a:prstGeom prst="line">
            <a:avLst/>
          </a:prstGeom>
          <a:ln w="47625" cap="rnd">
            <a:solidFill>
              <a:srgbClr val="0061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23636" cy="1467455"/>
            <a:chOff x="0" y="0"/>
            <a:chExt cx="21631514" cy="1956606"/>
          </a:xfrm>
        </p:grpSpPr>
        <p:sp>
          <p:nvSpPr>
            <p:cNvPr id="3" name="TextBox 3"/>
            <p:cNvSpPr txBox="1"/>
            <p:nvPr/>
          </p:nvSpPr>
          <p:spPr>
            <a:xfrm>
              <a:off x="0" y="401914"/>
              <a:ext cx="21631514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Comparing Results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1631514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ANALYSIS &amp; MODELING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3772379" y="3344944"/>
            <a:ext cx="0" cy="4658779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066711" y="3859542"/>
            <a:ext cx="16184587" cy="0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660391" y="4615584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14"/>
              </a:lnSpc>
            </a:pPr>
            <a:r>
              <a:rPr lang="en-US" sz="2295" spc="-45" dirty="0">
                <a:solidFill>
                  <a:srgbClr val="000000"/>
                </a:solidFill>
                <a:latin typeface="DM Sans Bold"/>
              </a:rPr>
              <a:t>F1 Score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50866" y="6329524"/>
            <a:ext cx="2603958" cy="789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 Bold"/>
              </a:rPr>
              <a:t>Balanced Accuracy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06568" y="3309118"/>
            <a:ext cx="305419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-45">
                <a:solidFill>
                  <a:srgbClr val="000000"/>
                </a:solidFill>
                <a:latin typeface="DM Sans Bold"/>
              </a:rPr>
              <a:t>Logistic Regression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01456" y="3309118"/>
            <a:ext cx="312257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-45">
                <a:solidFill>
                  <a:srgbClr val="000000"/>
                </a:solidFill>
                <a:latin typeface="DM Sans Bold"/>
              </a:rPr>
              <a:t>Random Forest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3341593"/>
            <a:ext cx="303514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-45">
                <a:solidFill>
                  <a:srgbClr val="000000"/>
                </a:solidFill>
                <a:latin typeface="DM Sans Bold"/>
              </a:rPr>
              <a:t>SVC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848828" y="3309118"/>
            <a:ext cx="305176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-45">
                <a:solidFill>
                  <a:srgbClr val="000000"/>
                </a:solidFill>
                <a:latin typeface="DM Sans Bold"/>
              </a:rPr>
              <a:t>XGBoost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047705" y="5808608"/>
            <a:ext cx="16184587" cy="0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1047705" y="7759958"/>
            <a:ext cx="16184587" cy="0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6821812" y="3479219"/>
            <a:ext cx="0" cy="4658779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>
            <a:off x="9441753" y="3344944"/>
            <a:ext cx="0" cy="4658779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>
            <a:off x="12029867" y="3308404"/>
            <a:ext cx="0" cy="4658779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TextBox 18"/>
          <p:cNvSpPr txBox="1"/>
          <p:nvPr/>
        </p:nvSpPr>
        <p:spPr>
          <a:xfrm>
            <a:off x="3997498" y="4615584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0.468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997498" y="6529549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0.884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860762" y="4576287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0.764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860762" y="6529549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0.860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383046" y="4576287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b="1" spc="-45" dirty="0">
                <a:solidFill>
                  <a:srgbClr val="0061FF"/>
                </a:solidFill>
                <a:latin typeface="DM Sans"/>
              </a:rPr>
              <a:t>0.816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468771" y="6529549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0.864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072729" y="4576287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0.803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072729" y="6565791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b="1" spc="-45" dirty="0">
                <a:solidFill>
                  <a:srgbClr val="0061FF"/>
                </a:solidFill>
                <a:latin typeface="DM Sans"/>
              </a:rPr>
              <a:t>0.874</a:t>
            </a:r>
          </a:p>
        </p:txBody>
      </p:sp>
      <p:sp>
        <p:nvSpPr>
          <p:cNvPr id="26" name="AutoShape 26"/>
          <p:cNvSpPr/>
          <p:nvPr/>
        </p:nvSpPr>
        <p:spPr>
          <a:xfrm>
            <a:off x="14672901" y="3308404"/>
            <a:ext cx="0" cy="4658779"/>
          </a:xfrm>
          <a:prstGeom prst="line">
            <a:avLst/>
          </a:prstGeom>
          <a:ln w="9525" cap="rnd">
            <a:solidFill>
              <a:srgbClr val="737373">
                <a:alpha val="2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TextBox 27"/>
          <p:cNvSpPr txBox="1"/>
          <p:nvPr/>
        </p:nvSpPr>
        <p:spPr>
          <a:xfrm>
            <a:off x="14349154" y="3260779"/>
            <a:ext cx="305176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-45">
                <a:solidFill>
                  <a:srgbClr val="000000"/>
                </a:solidFill>
                <a:latin typeface="DM Sans Bold"/>
              </a:rPr>
              <a:t>Stacking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4596854" y="4626305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0.762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4672901" y="6556321"/>
            <a:ext cx="2603958" cy="38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4"/>
              </a:lnSpc>
            </a:pPr>
            <a:r>
              <a:rPr lang="en-US" sz="2295" spc="-45">
                <a:solidFill>
                  <a:srgbClr val="000000"/>
                </a:solidFill>
                <a:latin typeface="DM Sans"/>
              </a:rPr>
              <a:t>0.809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6883961" y="3790633"/>
            <a:ext cx="4934233" cy="2887979"/>
            <a:chOff x="0" y="0"/>
            <a:chExt cx="6578977" cy="3850639"/>
          </a:xfrm>
        </p:grpSpPr>
        <p:sp>
          <p:nvSpPr>
            <p:cNvPr id="5" name="TextBox 5"/>
            <p:cNvSpPr txBox="1"/>
            <p:nvPr/>
          </p:nvSpPr>
          <p:spPr>
            <a:xfrm>
              <a:off x="0" y="1751964"/>
              <a:ext cx="6578977" cy="2098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strike="noStrike">
                  <a:solidFill>
                    <a:srgbClr val="737373"/>
                  </a:solidFill>
                  <a:latin typeface="DM Sans"/>
                </a:rPr>
                <a:t>Missing and invalid values</a:t>
              </a:r>
            </a:p>
            <a:p>
              <a:pPr marL="0" lvl="1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strike="noStrike">
                  <a:solidFill>
                    <a:srgbClr val="737373"/>
                  </a:solidFill>
                  <a:latin typeface="DM Sans"/>
                </a:rPr>
                <a:t>Multiple currencies</a:t>
              </a:r>
            </a:p>
            <a:p>
              <a:pPr marL="0" lvl="1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strike="noStrike">
                  <a:solidFill>
                    <a:srgbClr val="737373"/>
                  </a:solidFill>
                  <a:latin typeface="DM Sans"/>
                </a:rPr>
                <a:t>Varying country standards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0"/>
              <a:ext cx="6578977" cy="12043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699"/>
                </a:lnSpc>
              </a:pPr>
              <a:r>
                <a:rPr lang="en-US" sz="5499" dirty="0">
                  <a:solidFill>
                    <a:srgbClr val="0061FF"/>
                  </a:solidFill>
                  <a:latin typeface="DM Sans"/>
                </a:rPr>
                <a:t>“</a:t>
              </a:r>
              <a:r>
                <a:rPr lang="en-US" sz="5499" dirty="0" err="1">
                  <a:solidFill>
                    <a:srgbClr val="0061FF"/>
                  </a:solidFill>
                  <a:latin typeface="DM Sans"/>
                </a:rPr>
                <a:t>salary_range</a:t>
              </a:r>
              <a:r>
                <a:rPr lang="en-US" sz="5499" dirty="0">
                  <a:solidFill>
                    <a:srgbClr val="0061FF"/>
                  </a:solidFill>
                  <a:latin typeface="DM Sans"/>
                </a:rPr>
                <a:t>”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4381177"/>
            <a:ext cx="5348388" cy="1524645"/>
            <a:chOff x="0" y="0"/>
            <a:chExt cx="7131184" cy="2032860"/>
          </a:xfrm>
        </p:grpSpPr>
        <p:sp>
          <p:nvSpPr>
            <p:cNvPr id="8" name="TextBox 8"/>
            <p:cNvSpPr txBox="1"/>
            <p:nvPr/>
          </p:nvSpPr>
          <p:spPr>
            <a:xfrm>
              <a:off x="0" y="478168"/>
              <a:ext cx="7131184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Challenges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7131184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00"/>
                </a:lnSpc>
              </a:pPr>
              <a:r>
                <a:rPr lang="en-US" sz="2000" spc="100">
                  <a:solidFill>
                    <a:srgbClr val="0061FF"/>
                  </a:solidFill>
                  <a:latin typeface="DM Sans Bold"/>
                </a:rPr>
                <a:t>CONCLUSION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325067" y="3790633"/>
            <a:ext cx="4934233" cy="2887979"/>
            <a:chOff x="0" y="0"/>
            <a:chExt cx="6578977" cy="3850639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751964"/>
              <a:ext cx="6578977" cy="2098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737373"/>
                  </a:solidFill>
                  <a:latin typeface="DM Sans"/>
                </a:rPr>
                <a:t>Assumed clustering would help identify fraudulent job listings 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6578977" cy="12043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699"/>
                </a:lnSpc>
              </a:pPr>
              <a:r>
                <a:rPr lang="en-US" sz="5499" dirty="0">
                  <a:solidFill>
                    <a:srgbClr val="0061FF"/>
                  </a:solidFill>
                  <a:latin typeface="DM Sans"/>
                </a:rPr>
                <a:t>Clustering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4418291"/>
            <a:ext cx="4934233" cy="3460750"/>
            <a:chOff x="0" y="0"/>
            <a:chExt cx="6578977" cy="4614333"/>
          </a:xfrm>
        </p:grpSpPr>
        <p:sp>
          <p:nvSpPr>
            <p:cNvPr id="5" name="TextBox 5"/>
            <p:cNvSpPr txBox="1"/>
            <p:nvPr/>
          </p:nvSpPr>
          <p:spPr>
            <a:xfrm>
              <a:off x="0" y="2272242"/>
              <a:ext cx="6578977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 spc="-49">
                  <a:solidFill>
                    <a:srgbClr val="000000"/>
                  </a:solidFill>
                  <a:latin typeface="DM Sans Bold"/>
                </a:rPr>
                <a:t>Hyper-parameter selection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98775"/>
              <a:ext cx="6578977" cy="17155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737373"/>
                  </a:solidFill>
                  <a:latin typeface="DM Sans"/>
                </a:rPr>
                <a:t>Limited time and resources</a:t>
              </a:r>
            </a:p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737373"/>
                  </a:solidFill>
                  <a:latin typeface="DM Sans"/>
                </a:rPr>
                <a:t>Used pre-defined combinations for arguments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04775"/>
              <a:ext cx="6578977" cy="2297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000"/>
                </a:lnSpc>
              </a:pPr>
              <a:r>
                <a:rPr lang="en-US" sz="5000">
                  <a:solidFill>
                    <a:srgbClr val="0061FF"/>
                  </a:solidFill>
                  <a:latin typeface="DM Sans"/>
                </a:rPr>
                <a:t>‘word2vec’</a:t>
              </a:r>
            </a:p>
            <a:p>
              <a:pPr algn="just">
                <a:lnSpc>
                  <a:spcPts val="7000"/>
                </a:lnSpc>
              </a:pPr>
              <a:r>
                <a:rPr lang="en-US" sz="5000">
                  <a:solidFill>
                    <a:srgbClr val="0061FF"/>
                  </a:solidFill>
                  <a:latin typeface="DM Sans"/>
                </a:rPr>
                <a:t>Model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1560713"/>
            <a:ext cx="5348388" cy="1524645"/>
            <a:chOff x="0" y="0"/>
            <a:chExt cx="7131184" cy="2032860"/>
          </a:xfrm>
        </p:grpSpPr>
        <p:sp>
          <p:nvSpPr>
            <p:cNvPr id="9" name="TextBox 9"/>
            <p:cNvSpPr txBox="1"/>
            <p:nvPr/>
          </p:nvSpPr>
          <p:spPr>
            <a:xfrm>
              <a:off x="0" y="478168"/>
              <a:ext cx="7131184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Limitations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7131184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00"/>
                </a:lnSpc>
              </a:pPr>
              <a:r>
                <a:rPr lang="en-US" sz="2000" spc="100">
                  <a:solidFill>
                    <a:srgbClr val="0061FF"/>
                  </a:solidFill>
                  <a:latin typeface="DM Sans Bold"/>
                </a:rPr>
                <a:t>CONCLUSION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676884" y="4339710"/>
            <a:ext cx="4934233" cy="3539331"/>
            <a:chOff x="0" y="-104775"/>
            <a:chExt cx="6578977" cy="471910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2272242"/>
              <a:ext cx="6578977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 spc="-49">
                  <a:solidFill>
                    <a:srgbClr val="000000"/>
                  </a:solidFill>
                  <a:latin typeface="DM Sans Bold"/>
                </a:rPr>
                <a:t>4.8% of data is fraudulent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898774"/>
              <a:ext cx="6578977" cy="17155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 dirty="0">
                  <a:solidFill>
                    <a:srgbClr val="737373"/>
                  </a:solidFill>
                  <a:latin typeface="DM Sans"/>
                </a:rPr>
                <a:t>Implemented SMOTE</a:t>
              </a:r>
            </a:p>
            <a:p>
              <a:pPr>
                <a:lnSpc>
                  <a:spcPts val="3499"/>
                </a:lnSpc>
              </a:pPr>
              <a:r>
                <a:rPr lang="en-US" sz="2499" dirty="0">
                  <a:solidFill>
                    <a:srgbClr val="737373"/>
                  </a:solidFill>
                  <a:latin typeface="DM Sans"/>
                </a:rPr>
                <a:t>Unable to verify effectiveness </a:t>
              </a:r>
            </a:p>
            <a:p>
              <a:pPr>
                <a:lnSpc>
                  <a:spcPts val="3499"/>
                </a:lnSpc>
              </a:pPr>
              <a:r>
                <a:rPr lang="en-US" sz="2499" dirty="0">
                  <a:solidFill>
                    <a:srgbClr val="737373"/>
                  </a:solidFill>
                  <a:latin typeface="DM Sans"/>
                </a:rPr>
                <a:t>Possibility of Overfitting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04775"/>
              <a:ext cx="6578977" cy="2297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000"/>
                </a:lnSpc>
              </a:pPr>
              <a:r>
                <a:rPr lang="en-US" sz="5000" dirty="0">
                  <a:solidFill>
                    <a:srgbClr val="0061FF"/>
                  </a:solidFill>
                  <a:latin typeface="DM Sans"/>
                </a:rPr>
                <a:t>Class </a:t>
              </a:r>
            </a:p>
            <a:p>
              <a:pPr algn="just">
                <a:lnSpc>
                  <a:spcPts val="7000"/>
                </a:lnSpc>
              </a:pPr>
              <a:r>
                <a:rPr lang="en-US" sz="5000" dirty="0">
                  <a:solidFill>
                    <a:srgbClr val="0061FF"/>
                  </a:solidFill>
                  <a:latin typeface="DM Sans"/>
                </a:rPr>
                <a:t>Imbalance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325067" y="4418291"/>
            <a:ext cx="4934233" cy="3022600"/>
            <a:chOff x="0" y="0"/>
            <a:chExt cx="6578977" cy="4030133"/>
          </a:xfrm>
        </p:grpSpPr>
        <p:sp>
          <p:nvSpPr>
            <p:cNvPr id="16" name="TextBox 16"/>
            <p:cNvSpPr txBox="1"/>
            <p:nvPr/>
          </p:nvSpPr>
          <p:spPr>
            <a:xfrm>
              <a:off x="0" y="2272242"/>
              <a:ext cx="6578977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 spc="-49">
                  <a:solidFill>
                    <a:srgbClr val="000000"/>
                  </a:solidFill>
                  <a:latin typeface="DM Sans Bold"/>
                </a:rPr>
                <a:t>word2vec VS GloVe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2898775"/>
              <a:ext cx="6578977" cy="1131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737373"/>
                  </a:solidFill>
                  <a:latin typeface="DM Sans"/>
                </a:rPr>
                <a:t>Inability to find pre-trained models on job listings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04775"/>
              <a:ext cx="6578977" cy="2297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000"/>
                </a:lnSpc>
              </a:pPr>
              <a:r>
                <a:rPr lang="en-US" sz="5000" dirty="0">
                  <a:solidFill>
                    <a:srgbClr val="0061FF"/>
                  </a:solidFill>
                  <a:latin typeface="DM Sans"/>
                </a:rPr>
                <a:t>Vectorizer Comparisons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4389214"/>
            <a:ext cx="6715125" cy="1508573"/>
            <a:chOff x="0" y="0"/>
            <a:chExt cx="8953500" cy="2011430"/>
          </a:xfrm>
        </p:grpSpPr>
        <p:sp>
          <p:nvSpPr>
            <p:cNvPr id="5" name="TextBox 5"/>
            <p:cNvSpPr txBox="1"/>
            <p:nvPr/>
          </p:nvSpPr>
          <p:spPr>
            <a:xfrm>
              <a:off x="0" y="456738"/>
              <a:ext cx="8953500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Implications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953500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00"/>
                </a:lnSpc>
              </a:pPr>
              <a:r>
                <a:rPr lang="en-US" sz="2000" spc="100" dirty="0">
                  <a:solidFill>
                    <a:srgbClr val="0061FF"/>
                  </a:solidFill>
                  <a:latin typeface="DM Sans Bold"/>
                </a:rPr>
                <a:t>CONCLUSION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266893" y="2803842"/>
            <a:ext cx="3519179" cy="4622166"/>
            <a:chOff x="0" y="-76200"/>
            <a:chExt cx="4692239" cy="6162888"/>
          </a:xfrm>
        </p:grpSpPr>
        <p:sp>
          <p:nvSpPr>
            <p:cNvPr id="8" name="TextBox 8"/>
            <p:cNvSpPr txBox="1"/>
            <p:nvPr/>
          </p:nvSpPr>
          <p:spPr>
            <a:xfrm>
              <a:off x="0" y="-76200"/>
              <a:ext cx="4692239" cy="2828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99"/>
                </a:lnSpc>
              </a:pPr>
              <a:r>
                <a:rPr lang="en-US" sz="3999" spc="-79" dirty="0">
                  <a:solidFill>
                    <a:srgbClr val="000000"/>
                  </a:solidFill>
                  <a:latin typeface="DM Sans Bold"/>
                </a:rPr>
                <a:t>Verifying Legitimacy of Job postings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202730"/>
              <a:ext cx="4692239" cy="28839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737373"/>
                  </a:solidFill>
                  <a:latin typeface="DM Sans"/>
                </a:rPr>
                <a:t>Using this model, platforms can verify the legitimacy of job postings to maintain the trust of users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610267" y="2860992"/>
            <a:ext cx="4155024" cy="4565016"/>
            <a:chOff x="0" y="0"/>
            <a:chExt cx="5540032" cy="6086688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76200"/>
              <a:ext cx="5540032" cy="27601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99"/>
                </a:lnSpc>
              </a:pPr>
              <a:r>
                <a:rPr lang="en-US" sz="3999" spc="-79" dirty="0">
                  <a:solidFill>
                    <a:srgbClr val="000000"/>
                  </a:solidFill>
                  <a:latin typeface="DM Sans Bold"/>
                </a:rPr>
                <a:t>Starting point for a more complex model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202730"/>
              <a:ext cx="5540032" cy="28839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737373"/>
                  </a:solidFill>
                  <a:latin typeface="DM Sans"/>
                </a:rPr>
                <a:t>Can build on this to create a more intricate model with hyper-parameters and train it on data from all different job posting platforms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4637831" y="3794125"/>
            <a:ext cx="9012337" cy="1349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0"/>
              </a:lnSpc>
            </a:pPr>
            <a:r>
              <a:rPr lang="en-US" sz="9500" spc="-475">
                <a:solidFill>
                  <a:srgbClr val="000000"/>
                </a:solidFill>
                <a:latin typeface="DM Sans Bold"/>
              </a:rPr>
              <a:t>Thank You!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384410" y="5416012"/>
            <a:ext cx="3519179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spc="-70">
                <a:solidFill>
                  <a:srgbClr val="0061FF"/>
                </a:solidFill>
                <a:latin typeface="DM Sans Bold"/>
              </a:rPr>
              <a:t>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7386608" y="6266209"/>
            <a:ext cx="8002331" cy="3578546"/>
          </a:xfrm>
          <a:custGeom>
            <a:avLst/>
            <a:gdLst/>
            <a:ahLst/>
            <a:cxnLst/>
            <a:rect l="l" t="t" r="r" b="b"/>
            <a:pathLst>
              <a:path w="8002331" h="3578546">
                <a:moveTo>
                  <a:pt x="0" y="0"/>
                </a:moveTo>
                <a:lnTo>
                  <a:pt x="8002330" y="0"/>
                </a:lnTo>
                <a:lnTo>
                  <a:pt x="8002330" y="3578546"/>
                </a:lnTo>
                <a:lnTo>
                  <a:pt x="0" y="3578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6167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55134" y="274133"/>
            <a:ext cx="5402933" cy="9528982"/>
          </a:xfrm>
          <a:custGeom>
            <a:avLst/>
            <a:gdLst/>
            <a:ahLst/>
            <a:cxnLst/>
            <a:rect l="l" t="t" r="r" b="b"/>
            <a:pathLst>
              <a:path w="5402933" h="9528982">
                <a:moveTo>
                  <a:pt x="0" y="0"/>
                </a:moveTo>
                <a:lnTo>
                  <a:pt x="5402933" y="0"/>
                </a:lnTo>
                <a:lnTo>
                  <a:pt x="5402933" y="9528982"/>
                </a:lnTo>
                <a:lnTo>
                  <a:pt x="0" y="95289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749892" y="577508"/>
            <a:ext cx="9022864" cy="4084424"/>
          </a:xfrm>
          <a:custGeom>
            <a:avLst/>
            <a:gdLst/>
            <a:ahLst/>
            <a:cxnLst/>
            <a:rect l="l" t="t" r="r" b="b"/>
            <a:pathLst>
              <a:path w="9022864" h="4084424">
                <a:moveTo>
                  <a:pt x="0" y="0"/>
                </a:moveTo>
                <a:lnTo>
                  <a:pt x="9022864" y="0"/>
                </a:lnTo>
                <a:lnTo>
                  <a:pt x="9022864" y="4084424"/>
                </a:lnTo>
                <a:lnTo>
                  <a:pt x="0" y="40844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7492877" y="3219901"/>
            <a:ext cx="10596177" cy="2007160"/>
          </a:xfrm>
          <a:custGeom>
            <a:avLst/>
            <a:gdLst/>
            <a:ahLst/>
            <a:cxnLst/>
            <a:rect l="l" t="t" r="r" b="b"/>
            <a:pathLst>
              <a:path w="10596177" h="5755477">
                <a:moveTo>
                  <a:pt x="0" y="0"/>
                </a:moveTo>
                <a:lnTo>
                  <a:pt x="10596176" y="0"/>
                </a:lnTo>
                <a:lnTo>
                  <a:pt x="10596176" y="5755477"/>
                </a:lnTo>
                <a:lnTo>
                  <a:pt x="0" y="57554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86748" b="1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12" name="Freeform 4">
            <a:extLst>
              <a:ext uri="{FF2B5EF4-FFF2-40B4-BE49-F238E27FC236}">
                <a16:creationId xmlns:a16="http://schemas.microsoft.com/office/drawing/2014/main" id="{F721D8E7-FC44-78FF-08C7-EAB579D6EB17}"/>
              </a:ext>
            </a:extLst>
          </p:cNvPr>
          <p:cNvSpPr/>
          <p:nvPr/>
        </p:nvSpPr>
        <p:spPr>
          <a:xfrm>
            <a:off x="5096291" y="5260263"/>
            <a:ext cx="11820109" cy="1254837"/>
          </a:xfrm>
          <a:custGeom>
            <a:avLst/>
            <a:gdLst/>
            <a:ahLst/>
            <a:cxnLst/>
            <a:rect l="l" t="t" r="r" b="b"/>
            <a:pathLst>
              <a:path w="11499369" h="1930334">
                <a:moveTo>
                  <a:pt x="0" y="0"/>
                </a:moveTo>
                <a:lnTo>
                  <a:pt x="11499368" y="0"/>
                </a:lnTo>
                <a:lnTo>
                  <a:pt x="11499368" y="1930334"/>
                </a:lnTo>
                <a:lnTo>
                  <a:pt x="0" y="19303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310" t="-564285" r="-310" b="-2615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3394044" y="3076083"/>
            <a:ext cx="11499912" cy="4134833"/>
            <a:chOff x="0" y="-171950"/>
            <a:chExt cx="3028783" cy="108900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025876" cy="793734"/>
            </a:xfrm>
            <a:custGeom>
              <a:avLst/>
              <a:gdLst/>
              <a:ahLst/>
              <a:cxnLst/>
              <a:rect l="l" t="t" r="r" b="b"/>
              <a:pathLst>
                <a:path w="3025876" h="793734">
                  <a:moveTo>
                    <a:pt x="0" y="0"/>
                  </a:moveTo>
                  <a:lnTo>
                    <a:pt x="3025876" y="0"/>
                  </a:lnTo>
                  <a:lnTo>
                    <a:pt x="3025876" y="793734"/>
                  </a:lnTo>
                  <a:lnTo>
                    <a:pt x="0" y="793734"/>
                  </a:ln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61FF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2907" y="-171950"/>
              <a:ext cx="3025876" cy="10890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0"/>
                </a:lnSpc>
              </a:pPr>
              <a:r>
                <a:rPr lang="en-US" sz="15000" spc="750" dirty="0">
                  <a:solidFill>
                    <a:srgbClr val="0061FF"/>
                  </a:solidFill>
                  <a:latin typeface="DM Sans Bold"/>
                </a:rPr>
                <a:t>Motivation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85186" y="143033"/>
            <a:ext cx="17917628" cy="5004015"/>
          </a:xfrm>
          <a:custGeom>
            <a:avLst/>
            <a:gdLst/>
            <a:ahLst/>
            <a:cxnLst/>
            <a:rect l="l" t="t" r="r" b="b"/>
            <a:pathLst>
              <a:path w="17917628" h="5004015">
                <a:moveTo>
                  <a:pt x="0" y="0"/>
                </a:moveTo>
                <a:lnTo>
                  <a:pt x="17917628" y="0"/>
                </a:lnTo>
                <a:lnTo>
                  <a:pt x="17917628" y="5004015"/>
                </a:lnTo>
                <a:lnTo>
                  <a:pt x="0" y="5004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098" b="-89865"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028700" y="7024132"/>
            <a:ext cx="4493604" cy="1739006"/>
            <a:chOff x="0" y="0"/>
            <a:chExt cx="5991472" cy="2318674"/>
          </a:xfrm>
        </p:grpSpPr>
        <p:sp>
          <p:nvSpPr>
            <p:cNvPr id="6" name="TextBox 6"/>
            <p:cNvSpPr txBox="1"/>
            <p:nvPr/>
          </p:nvSpPr>
          <p:spPr>
            <a:xfrm>
              <a:off x="0" y="884124"/>
              <a:ext cx="5991472" cy="1434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53"/>
                </a:lnSpc>
              </a:pPr>
              <a:r>
                <a:rPr lang="en-US" sz="3109" spc="-62">
                  <a:solidFill>
                    <a:srgbClr val="000000"/>
                  </a:solidFill>
                  <a:latin typeface="DM Sans"/>
                </a:rPr>
                <a:t>Authenticity of job postings MATTERS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5991472" cy="8697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5546"/>
                </a:lnSpc>
              </a:pPr>
              <a:r>
                <a:rPr lang="en-US" sz="3962">
                  <a:solidFill>
                    <a:srgbClr val="0061FF"/>
                  </a:solidFill>
                  <a:latin typeface="DM Sans"/>
                </a:rPr>
                <a:t>01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522304" y="6966982"/>
            <a:ext cx="4583386" cy="1821635"/>
            <a:chOff x="0" y="-76200"/>
            <a:chExt cx="6111181" cy="2428846"/>
          </a:xfrm>
        </p:grpSpPr>
        <p:sp>
          <p:nvSpPr>
            <p:cNvPr id="9" name="TextBox 9"/>
            <p:cNvSpPr txBox="1"/>
            <p:nvPr/>
          </p:nvSpPr>
          <p:spPr>
            <a:xfrm>
              <a:off x="0" y="884124"/>
              <a:ext cx="6111181" cy="14685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53"/>
                </a:lnSpc>
              </a:pPr>
              <a:r>
                <a:rPr lang="en-US" sz="3109" spc="-62" dirty="0">
                  <a:solidFill>
                    <a:srgbClr val="000000"/>
                  </a:solidFill>
                  <a:latin typeface="DM Sans"/>
                </a:rPr>
                <a:t>Spam/fake posts everywhere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6111181" cy="8697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5546"/>
                </a:lnSpc>
              </a:pPr>
              <a:r>
                <a:rPr lang="en-US" sz="3962">
                  <a:solidFill>
                    <a:srgbClr val="0061FF"/>
                  </a:solidFill>
                  <a:latin typeface="DM Sans"/>
                </a:rPr>
                <a:t>02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63854" y="6995978"/>
            <a:ext cx="7681146" cy="1792639"/>
            <a:chOff x="0" y="-76200"/>
            <a:chExt cx="10241528" cy="2390184"/>
          </a:xfrm>
        </p:grpSpPr>
        <p:sp>
          <p:nvSpPr>
            <p:cNvPr id="12" name="TextBox 12"/>
            <p:cNvSpPr txBox="1"/>
            <p:nvPr/>
          </p:nvSpPr>
          <p:spPr>
            <a:xfrm>
              <a:off x="0" y="845462"/>
              <a:ext cx="10241528" cy="146852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354"/>
                </a:lnSpc>
              </a:pPr>
              <a:r>
                <a:rPr lang="en-US" sz="3110" spc="-62" dirty="0">
                  <a:solidFill>
                    <a:srgbClr val="000000"/>
                  </a:solidFill>
                  <a:latin typeface="DM Sans"/>
                </a:rPr>
                <a:t>Important to build a trustworthy environment for recruiters and candidates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9471084" cy="8374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5321"/>
                </a:lnSpc>
              </a:pPr>
              <a:r>
                <a:rPr lang="en-US" sz="3800">
                  <a:solidFill>
                    <a:srgbClr val="0061FF"/>
                  </a:solidFill>
                  <a:latin typeface="DM Sans"/>
                </a:rPr>
                <a:t>03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5506173"/>
            <a:ext cx="5004498" cy="1158834"/>
            <a:chOff x="0" y="0"/>
            <a:chExt cx="6672664" cy="1545112"/>
          </a:xfrm>
        </p:grpSpPr>
        <p:sp>
          <p:nvSpPr>
            <p:cNvPr id="15" name="TextBox 15"/>
            <p:cNvSpPr txBox="1"/>
            <p:nvPr/>
          </p:nvSpPr>
          <p:spPr>
            <a:xfrm>
              <a:off x="0" y="373537"/>
              <a:ext cx="6672664" cy="1171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600"/>
                </a:lnSpc>
                <a:spcBef>
                  <a:spcPct val="0"/>
                </a:spcBef>
              </a:pPr>
              <a:r>
                <a:rPr lang="en-US" sz="6000" u="none" strike="noStrike" spc="-300">
                  <a:solidFill>
                    <a:srgbClr val="000000"/>
                  </a:solidFill>
                  <a:latin typeface="DM Sans Bold"/>
                </a:rPr>
                <a:t>Motivation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6672664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INTRODUCTION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9275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6978098"/>
            <a:ext cx="7128656" cy="2273887"/>
            <a:chOff x="0" y="0"/>
            <a:chExt cx="9504875" cy="3031849"/>
          </a:xfrm>
        </p:grpSpPr>
        <p:sp>
          <p:nvSpPr>
            <p:cNvPr id="5" name="TextBox 5"/>
            <p:cNvSpPr txBox="1"/>
            <p:nvPr/>
          </p:nvSpPr>
          <p:spPr>
            <a:xfrm>
              <a:off x="0" y="889143"/>
              <a:ext cx="9504875" cy="214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56"/>
                </a:lnSpc>
              </a:pPr>
              <a:r>
                <a:rPr lang="en-US" sz="3111" spc="-62">
                  <a:solidFill>
                    <a:srgbClr val="000000"/>
                  </a:solidFill>
                  <a:latin typeface="DM Sans"/>
                </a:rPr>
                <a:t>Process textual job posting information and draw out patterns that distinguish fraudulent jobs from real ones 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76200"/>
              <a:ext cx="3113502" cy="8739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5576"/>
                </a:lnSpc>
              </a:pPr>
              <a:r>
                <a:rPr lang="en-US" sz="3982" spc="199">
                  <a:solidFill>
                    <a:srgbClr val="0061FF"/>
                  </a:solidFill>
                  <a:latin typeface="DM Sans"/>
                </a:rPr>
                <a:t>01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0" y="6978098"/>
            <a:ext cx="6958780" cy="2273887"/>
            <a:chOff x="0" y="0"/>
            <a:chExt cx="9278374" cy="3031849"/>
          </a:xfrm>
        </p:grpSpPr>
        <p:sp>
          <p:nvSpPr>
            <p:cNvPr id="8" name="TextBox 8"/>
            <p:cNvSpPr txBox="1"/>
            <p:nvPr/>
          </p:nvSpPr>
          <p:spPr>
            <a:xfrm>
              <a:off x="0" y="889143"/>
              <a:ext cx="9278374" cy="214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56"/>
                </a:lnSpc>
              </a:pPr>
              <a:r>
                <a:rPr lang="en-US" sz="3111" spc="-62">
                  <a:solidFill>
                    <a:srgbClr val="000000"/>
                  </a:solidFill>
                  <a:latin typeface="DM Sans"/>
                </a:rPr>
                <a:t>Offer an automated and reliable solution that can enhance the detection of fraudulent postings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3039307" cy="8739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5576"/>
                </a:lnSpc>
              </a:pPr>
              <a:r>
                <a:rPr lang="en-US" sz="3982" spc="199">
                  <a:solidFill>
                    <a:srgbClr val="0061FF"/>
                  </a:solidFill>
                  <a:latin typeface="DM Sans"/>
                </a:rPr>
                <a:t>02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5479326"/>
            <a:ext cx="6787275" cy="1166494"/>
            <a:chOff x="0" y="0"/>
            <a:chExt cx="9049700" cy="1555325"/>
          </a:xfrm>
        </p:grpSpPr>
        <p:sp>
          <p:nvSpPr>
            <p:cNvPr id="11" name="TextBox 11"/>
            <p:cNvSpPr txBox="1"/>
            <p:nvPr/>
          </p:nvSpPr>
          <p:spPr>
            <a:xfrm>
              <a:off x="0" y="383750"/>
              <a:ext cx="9049700" cy="1171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600"/>
                </a:lnSpc>
              </a:pPr>
              <a:r>
                <a:rPr lang="en-US" sz="6000" spc="-300">
                  <a:solidFill>
                    <a:srgbClr val="000000"/>
                  </a:solidFill>
                  <a:latin typeface="DM Sans Bold"/>
                </a:rPr>
                <a:t>Problem Statement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6672664" cy="364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>
                  <a:solidFill>
                    <a:srgbClr val="0061FF"/>
                  </a:solidFill>
                  <a:latin typeface="DM Sans Bold"/>
                </a:rPr>
                <a:t>INTRODUCTION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185186" y="143033"/>
            <a:ext cx="17917628" cy="5004015"/>
          </a:xfrm>
          <a:custGeom>
            <a:avLst/>
            <a:gdLst/>
            <a:ahLst/>
            <a:cxnLst/>
            <a:rect l="l" t="t" r="r" b="b"/>
            <a:pathLst>
              <a:path w="17917628" h="5004015">
                <a:moveTo>
                  <a:pt x="0" y="0"/>
                </a:moveTo>
                <a:lnTo>
                  <a:pt x="17917628" y="0"/>
                </a:lnTo>
                <a:lnTo>
                  <a:pt x="17917628" y="5004015"/>
                </a:lnTo>
                <a:lnTo>
                  <a:pt x="0" y="5004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098" b="-89865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1287413" y="1768908"/>
            <a:ext cx="6480904" cy="7736893"/>
          </a:xfrm>
          <a:custGeom>
            <a:avLst/>
            <a:gdLst/>
            <a:ahLst/>
            <a:cxnLst/>
            <a:rect l="l" t="t" r="r" b="b"/>
            <a:pathLst>
              <a:path w="6480904" h="7736893">
                <a:moveTo>
                  <a:pt x="0" y="0"/>
                </a:moveTo>
                <a:lnTo>
                  <a:pt x="6480904" y="0"/>
                </a:lnTo>
                <a:lnTo>
                  <a:pt x="6480904" y="7736894"/>
                </a:lnTo>
                <a:lnTo>
                  <a:pt x="0" y="7736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226749" y="1144731"/>
            <a:ext cx="6787275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00"/>
              </a:lnSpc>
            </a:pPr>
            <a:r>
              <a:rPr lang="en-US" sz="6000" spc="-300">
                <a:solidFill>
                  <a:srgbClr val="000000"/>
                </a:solidFill>
                <a:latin typeface="DM Sans Bold"/>
              </a:rPr>
              <a:t>Data Overview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786996" y="1078057"/>
            <a:ext cx="534838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150">
                <a:solidFill>
                  <a:srgbClr val="0061FF"/>
                </a:solidFill>
                <a:latin typeface="DM Sans Bold"/>
              </a:rPr>
              <a:t>KEY FEATURES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20284" y="4416524"/>
            <a:ext cx="1596492" cy="552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40"/>
              </a:lnSpc>
              <a:spcBef>
                <a:spcPct val="0"/>
              </a:spcBef>
            </a:pPr>
            <a:r>
              <a:rPr lang="en-US" sz="1600" spc="80" dirty="0">
                <a:solidFill>
                  <a:srgbClr val="000000"/>
                </a:solidFill>
                <a:latin typeface="DM Sans Bold"/>
              </a:rPr>
              <a:t>TEXTUAL </a:t>
            </a:r>
          </a:p>
          <a:p>
            <a:pPr algn="ctr">
              <a:lnSpc>
                <a:spcPts val="2240"/>
              </a:lnSpc>
              <a:spcBef>
                <a:spcPct val="0"/>
              </a:spcBef>
            </a:pPr>
            <a:r>
              <a:rPr lang="en-US" sz="1600" spc="80" dirty="0">
                <a:solidFill>
                  <a:srgbClr val="000000"/>
                </a:solidFill>
                <a:latin typeface="DM Sans Bold"/>
              </a:rPr>
              <a:t>INFORMATION</a:t>
            </a:r>
          </a:p>
        </p:txBody>
      </p:sp>
      <p:sp>
        <p:nvSpPr>
          <p:cNvPr id="8" name="AutoShape 8"/>
          <p:cNvSpPr/>
          <p:nvPr/>
        </p:nvSpPr>
        <p:spPr>
          <a:xfrm>
            <a:off x="1226749" y="2511569"/>
            <a:ext cx="6492240" cy="0"/>
          </a:xfrm>
          <a:prstGeom prst="line">
            <a:avLst/>
          </a:prstGeom>
          <a:ln w="9525" cap="flat">
            <a:solidFill>
              <a:srgbClr val="0061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H="1">
            <a:off x="11249313" y="4240745"/>
            <a:ext cx="0" cy="1622826"/>
          </a:xfrm>
          <a:prstGeom prst="line">
            <a:avLst/>
          </a:prstGeom>
          <a:ln w="38100" cap="flat">
            <a:solidFill>
              <a:srgbClr val="0061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0" name="AutoShape 10"/>
          <p:cNvSpPr/>
          <p:nvPr/>
        </p:nvSpPr>
        <p:spPr>
          <a:xfrm>
            <a:off x="11268363" y="9005060"/>
            <a:ext cx="0" cy="562519"/>
          </a:xfrm>
          <a:prstGeom prst="line">
            <a:avLst/>
          </a:prstGeom>
          <a:ln w="38100" cap="flat">
            <a:solidFill>
              <a:srgbClr val="0061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1" name="AutoShape 11"/>
          <p:cNvSpPr/>
          <p:nvPr/>
        </p:nvSpPr>
        <p:spPr>
          <a:xfrm>
            <a:off x="11249313" y="2516331"/>
            <a:ext cx="0" cy="562519"/>
          </a:xfrm>
          <a:prstGeom prst="line">
            <a:avLst/>
          </a:prstGeom>
          <a:ln w="38100" cap="flat">
            <a:solidFill>
              <a:srgbClr val="0061FF"/>
            </a:solidFill>
            <a:prstDash val="solid"/>
            <a:headEnd type="diamond" w="lg" len="lg"/>
            <a:tailEnd type="diamond" w="lg" len="lg"/>
          </a:ln>
        </p:spPr>
      </p:sp>
      <p:sp>
        <p:nvSpPr>
          <p:cNvPr id="12" name="AutoShape 12"/>
          <p:cNvSpPr/>
          <p:nvPr/>
        </p:nvSpPr>
        <p:spPr>
          <a:xfrm flipV="1">
            <a:off x="11249313" y="3059800"/>
            <a:ext cx="0" cy="1180944"/>
          </a:xfrm>
          <a:prstGeom prst="line">
            <a:avLst/>
          </a:prstGeom>
          <a:ln w="19050" cap="flat">
            <a:solidFill>
              <a:srgbClr val="0061FF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0058406" y="9102407"/>
            <a:ext cx="1041104" cy="2702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40"/>
              </a:lnSpc>
              <a:spcBef>
                <a:spcPct val="0"/>
              </a:spcBef>
            </a:pPr>
            <a:r>
              <a:rPr lang="en-US" sz="1600" spc="80" dirty="0">
                <a:solidFill>
                  <a:srgbClr val="000000"/>
                </a:solidFill>
                <a:latin typeface="DM Sans Bold"/>
              </a:rPr>
              <a:t>TARGET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312662" y="3078850"/>
            <a:ext cx="4934233" cy="1388744"/>
            <a:chOff x="0" y="0"/>
            <a:chExt cx="6578977" cy="1851659"/>
          </a:xfrm>
        </p:grpSpPr>
        <p:sp>
          <p:nvSpPr>
            <p:cNvPr id="15" name="TextBox 15"/>
            <p:cNvSpPr txBox="1"/>
            <p:nvPr/>
          </p:nvSpPr>
          <p:spPr>
            <a:xfrm>
              <a:off x="0" y="710777"/>
              <a:ext cx="6578977" cy="1140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 spc="-50">
                  <a:solidFill>
                    <a:srgbClr val="000000"/>
                  </a:solidFill>
                  <a:latin typeface="DM Sans Bold"/>
                </a:rPr>
                <a:t>Real / Fake Job Posting Prediction Dataset from Kaggle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66675"/>
              <a:ext cx="6578977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80"/>
                </a:lnSpc>
              </a:pPr>
              <a:r>
                <a:rPr lang="en-US" sz="3200">
                  <a:solidFill>
                    <a:srgbClr val="0061FF"/>
                  </a:solidFill>
                  <a:latin typeface="DM Sans"/>
                </a:rPr>
                <a:t>01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12662" y="4966432"/>
            <a:ext cx="8290234" cy="1388744"/>
            <a:chOff x="0" y="0"/>
            <a:chExt cx="11053645" cy="1851659"/>
          </a:xfrm>
        </p:grpSpPr>
        <p:sp>
          <p:nvSpPr>
            <p:cNvPr id="18" name="TextBox 18"/>
            <p:cNvSpPr txBox="1"/>
            <p:nvPr/>
          </p:nvSpPr>
          <p:spPr>
            <a:xfrm>
              <a:off x="0" y="710777"/>
              <a:ext cx="11053645" cy="1140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 spc="-50" dirty="0">
                  <a:solidFill>
                    <a:srgbClr val="000000"/>
                  </a:solidFill>
                  <a:latin typeface="DM Sans Bold"/>
                </a:rPr>
                <a:t>Collected by The University of the Aegean | Laboratory of Information &amp; Communication Systems Security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66675"/>
              <a:ext cx="11053645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80"/>
                </a:lnSpc>
              </a:pPr>
              <a:r>
                <a:rPr lang="en-US" sz="3200">
                  <a:solidFill>
                    <a:srgbClr val="0061FF"/>
                  </a:solidFill>
                  <a:latin typeface="DM Sans"/>
                </a:rPr>
                <a:t>02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312662" y="6800471"/>
            <a:ext cx="6583495" cy="1011348"/>
            <a:chOff x="0" y="-66675"/>
            <a:chExt cx="8777993" cy="1348465"/>
          </a:xfrm>
        </p:grpSpPr>
        <p:sp>
          <p:nvSpPr>
            <p:cNvPr id="21" name="TextBox 21"/>
            <p:cNvSpPr txBox="1"/>
            <p:nvPr/>
          </p:nvSpPr>
          <p:spPr>
            <a:xfrm>
              <a:off x="0" y="710778"/>
              <a:ext cx="8777993" cy="5710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 spc="-50" dirty="0">
                  <a:solidFill>
                    <a:srgbClr val="000000"/>
                  </a:solidFill>
                  <a:latin typeface="DM Sans Bold"/>
                </a:rPr>
                <a:t>17880 job postings 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66675"/>
              <a:ext cx="8777993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80"/>
                </a:lnSpc>
              </a:pPr>
              <a:r>
                <a:rPr lang="en-US" sz="3200">
                  <a:solidFill>
                    <a:srgbClr val="0061FF"/>
                  </a:solidFill>
                  <a:latin typeface="DM Sans"/>
                </a:rPr>
                <a:t>03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12662" y="8246365"/>
            <a:ext cx="4934233" cy="1011348"/>
            <a:chOff x="0" y="-66675"/>
            <a:chExt cx="6578977" cy="1348465"/>
          </a:xfrm>
        </p:grpSpPr>
        <p:sp>
          <p:nvSpPr>
            <p:cNvPr id="24" name="TextBox 24"/>
            <p:cNvSpPr txBox="1"/>
            <p:nvPr/>
          </p:nvSpPr>
          <p:spPr>
            <a:xfrm>
              <a:off x="0" y="710778"/>
              <a:ext cx="6578977" cy="5710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 spc="-50" dirty="0">
                  <a:solidFill>
                    <a:srgbClr val="000000"/>
                  </a:solidFill>
                  <a:latin typeface="DM Sans Bold"/>
                </a:rPr>
                <a:t>18 features 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66675"/>
              <a:ext cx="6578977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480"/>
                </a:lnSpc>
              </a:pPr>
              <a:r>
                <a:rPr lang="en-US" sz="3200">
                  <a:solidFill>
                    <a:srgbClr val="0061FF"/>
                  </a:solidFill>
                  <a:latin typeface="DM Sans"/>
                </a:rPr>
                <a:t>04</a:t>
              </a: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226749" y="816437"/>
            <a:ext cx="5004498" cy="280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80"/>
              </a:lnSpc>
            </a:pPr>
            <a:r>
              <a:rPr lang="en-US" sz="1700" spc="85">
                <a:solidFill>
                  <a:srgbClr val="0061FF"/>
                </a:solidFill>
                <a:latin typeface="DM Sans Bold"/>
              </a:rPr>
              <a:t>INTRODUCTION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028700" y="2618801"/>
            <a:ext cx="16184456" cy="4518209"/>
          </a:xfrm>
          <a:custGeom>
            <a:avLst/>
            <a:gdLst/>
            <a:ahLst/>
            <a:cxnLst/>
            <a:rect l="l" t="t" r="r" b="b"/>
            <a:pathLst>
              <a:path w="16184456" h="4518209">
                <a:moveTo>
                  <a:pt x="0" y="0"/>
                </a:moveTo>
                <a:lnTo>
                  <a:pt x="16184456" y="0"/>
                </a:lnTo>
                <a:lnTo>
                  <a:pt x="16184456" y="4518209"/>
                </a:lnTo>
                <a:lnTo>
                  <a:pt x="0" y="45182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6000"/>
            </a:blip>
            <a:stretch>
              <a:fillRect t="-2088" b="-2088"/>
            </a:stretch>
          </a:blipFill>
          <a:ln w="38100" cap="sq">
            <a:noFill/>
            <a:prstDash val="solid"/>
            <a:miter/>
          </a:ln>
        </p:spPr>
      </p:sp>
      <p:grpSp>
        <p:nvGrpSpPr>
          <p:cNvPr id="5" name="Group 5"/>
          <p:cNvGrpSpPr/>
          <p:nvPr/>
        </p:nvGrpSpPr>
        <p:grpSpPr>
          <a:xfrm>
            <a:off x="1028700" y="7621516"/>
            <a:ext cx="4934233" cy="755014"/>
            <a:chOff x="0" y="0"/>
            <a:chExt cx="6578977" cy="1006686"/>
          </a:xfrm>
        </p:grpSpPr>
        <p:sp>
          <p:nvSpPr>
            <p:cNvPr id="6" name="TextBox 6"/>
            <p:cNvSpPr txBox="1"/>
            <p:nvPr/>
          </p:nvSpPr>
          <p:spPr>
            <a:xfrm>
              <a:off x="0" y="-47625"/>
              <a:ext cx="6578977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Majority Full-time employees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34881"/>
              <a:ext cx="657897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824451"/>
            <a:ext cx="16230600" cy="1489550"/>
            <a:chOff x="0" y="-28575"/>
            <a:chExt cx="21640800" cy="1986067"/>
          </a:xfrm>
        </p:grpSpPr>
        <p:sp>
          <p:nvSpPr>
            <p:cNvPr id="9" name="TextBox 9"/>
            <p:cNvSpPr txBox="1"/>
            <p:nvPr/>
          </p:nvSpPr>
          <p:spPr>
            <a:xfrm>
              <a:off x="0" y="402800"/>
              <a:ext cx="21640800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DM Sans Bold"/>
                </a:rPr>
                <a:t>Data Insights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21640800" cy="39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 dirty="0">
                  <a:solidFill>
                    <a:srgbClr val="0061FF"/>
                  </a:solidFill>
                  <a:latin typeface="DM Sans Bold"/>
                </a:rPr>
                <a:t>GRAPHS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308701" y="7654218"/>
            <a:ext cx="4934233" cy="755014"/>
            <a:chOff x="0" y="0"/>
            <a:chExt cx="6578977" cy="100668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47625"/>
              <a:ext cx="6578977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Unspecified employment types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34881"/>
              <a:ext cx="657897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Significant portion of the workforce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586790" y="7654218"/>
            <a:ext cx="5626366" cy="1126489"/>
            <a:chOff x="0" y="0"/>
            <a:chExt cx="7501821" cy="1501986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47625"/>
              <a:ext cx="7501821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16.8% of positions are non-full time roles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534881"/>
              <a:ext cx="7501821" cy="9671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 dirty="0">
                  <a:solidFill>
                    <a:srgbClr val="737373"/>
                  </a:solidFill>
                  <a:latin typeface="DM Sans"/>
                </a:rPr>
                <a:t>Contract, part-time, temporary, and other roles constitute about 3,000 positions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30612" y="7984100"/>
            <a:ext cx="4934233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737373"/>
                </a:solidFill>
                <a:latin typeface="DM Sans"/>
              </a:rPr>
              <a:t>Over 11,000 postings offer full-time positions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553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028700" y="2557970"/>
            <a:ext cx="16175494" cy="4636975"/>
          </a:xfrm>
          <a:custGeom>
            <a:avLst/>
            <a:gdLst/>
            <a:ahLst/>
            <a:cxnLst/>
            <a:rect l="l" t="t" r="r" b="b"/>
            <a:pathLst>
              <a:path w="16175494" h="4636975">
                <a:moveTo>
                  <a:pt x="0" y="0"/>
                </a:moveTo>
                <a:lnTo>
                  <a:pt x="16175494" y="0"/>
                </a:lnTo>
                <a:lnTo>
                  <a:pt x="16175494" y="4636975"/>
                </a:lnTo>
                <a:lnTo>
                  <a:pt x="0" y="46369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38100" cap="sq">
            <a:noFill/>
            <a:prstDash val="solid"/>
            <a:miter/>
          </a:ln>
        </p:spPr>
      </p:sp>
      <p:grpSp>
        <p:nvGrpSpPr>
          <p:cNvPr id="5" name="Group 5"/>
          <p:cNvGrpSpPr/>
          <p:nvPr/>
        </p:nvGrpSpPr>
        <p:grpSpPr>
          <a:xfrm>
            <a:off x="1056253" y="7606065"/>
            <a:ext cx="4934233" cy="1155064"/>
            <a:chOff x="0" y="0"/>
            <a:chExt cx="6578977" cy="1540086"/>
          </a:xfrm>
        </p:grpSpPr>
        <p:sp>
          <p:nvSpPr>
            <p:cNvPr id="6" name="TextBox 6"/>
            <p:cNvSpPr txBox="1"/>
            <p:nvPr/>
          </p:nvSpPr>
          <p:spPr>
            <a:xfrm>
              <a:off x="0" y="-47625"/>
              <a:ext cx="6578977" cy="10365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Majority of ‘Not Specified’ job postings  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068281"/>
              <a:ext cx="657897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849345"/>
            <a:ext cx="16230600" cy="1489550"/>
            <a:chOff x="0" y="-28575"/>
            <a:chExt cx="21640800" cy="1986067"/>
          </a:xfrm>
        </p:grpSpPr>
        <p:sp>
          <p:nvSpPr>
            <p:cNvPr id="9" name="TextBox 9"/>
            <p:cNvSpPr txBox="1"/>
            <p:nvPr/>
          </p:nvSpPr>
          <p:spPr>
            <a:xfrm>
              <a:off x="0" y="402800"/>
              <a:ext cx="21640800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 dirty="0">
                  <a:solidFill>
                    <a:srgbClr val="000000"/>
                  </a:solidFill>
                  <a:latin typeface="DM Sans Bold"/>
                </a:rPr>
                <a:t>Data Insights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21640800" cy="39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 dirty="0">
                  <a:solidFill>
                    <a:srgbClr val="0061FF"/>
                  </a:solidFill>
                  <a:latin typeface="DM Sans Bold"/>
                </a:rPr>
                <a:t>GRAPHS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281894" y="7606065"/>
            <a:ext cx="5092229" cy="1898014"/>
            <a:chOff x="0" y="0"/>
            <a:chExt cx="6789638" cy="253068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47625"/>
              <a:ext cx="6789638" cy="10365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Technology represents about 23.35% jobs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068281"/>
              <a:ext cx="6789638" cy="14624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Infomation Technology and Services, Computer Software and Internet represents top 3 industries 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297514" y="7606065"/>
            <a:ext cx="4934233" cy="755014"/>
            <a:chOff x="0" y="0"/>
            <a:chExt cx="6578977" cy="1006686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47625"/>
              <a:ext cx="6578977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spc="-46">
                  <a:solidFill>
                    <a:srgbClr val="000000"/>
                  </a:solidFill>
                  <a:latin typeface="DM Sans Bold"/>
                </a:rPr>
                <a:t>Wide ranges of industries hiring!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534881"/>
              <a:ext cx="6578977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737373"/>
                  </a:solidFill>
                  <a:latin typeface="DM Sans"/>
                </a:rPr>
                <a:t>About 9 industries are actively hiring.  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56253" y="8528555"/>
            <a:ext cx="4934233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737373"/>
                </a:solidFill>
                <a:latin typeface="DM Sans"/>
              </a:rPr>
              <a:t>Close to 5000 postings show ‘Not Specified’ job positions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3050634" y="2714622"/>
            <a:ext cx="12186730" cy="6089038"/>
          </a:xfrm>
          <a:custGeom>
            <a:avLst/>
            <a:gdLst/>
            <a:ahLst/>
            <a:cxnLst/>
            <a:rect l="l" t="t" r="r" b="b"/>
            <a:pathLst>
              <a:path w="14884806" h="7630818">
                <a:moveTo>
                  <a:pt x="0" y="0"/>
                </a:moveTo>
                <a:lnTo>
                  <a:pt x="14884806" y="0"/>
                </a:lnTo>
                <a:lnTo>
                  <a:pt x="14884806" y="7630819"/>
                </a:lnTo>
                <a:lnTo>
                  <a:pt x="0" y="76308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768788" y="9035129"/>
            <a:ext cx="4750423" cy="3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000" spc="85" dirty="0">
                <a:solidFill>
                  <a:srgbClr val="0061FF"/>
                </a:solidFill>
                <a:latin typeface="DM Sans Bold"/>
              </a:rPr>
              <a:t>Popular</a:t>
            </a:r>
            <a:r>
              <a:rPr lang="en-US" sz="2000" spc="-46" dirty="0">
                <a:solidFill>
                  <a:srgbClr val="000000"/>
                </a:solidFill>
                <a:latin typeface="DM Sans Bold"/>
              </a:rPr>
              <a:t> </a:t>
            </a:r>
            <a:r>
              <a:rPr lang="en-US" sz="2000" spc="85" dirty="0">
                <a:solidFill>
                  <a:srgbClr val="0061FF"/>
                </a:solidFill>
                <a:latin typeface="DM Sans Bold"/>
              </a:rPr>
              <a:t>Requirements</a:t>
            </a:r>
          </a:p>
        </p:txBody>
      </p:sp>
      <p:sp>
        <p:nvSpPr>
          <p:cNvPr id="6" name="TextBox 4"/>
          <p:cNvSpPr txBox="1"/>
          <p:nvPr/>
        </p:nvSpPr>
        <p:spPr>
          <a:xfrm>
            <a:off x="6768787" y="9044435"/>
            <a:ext cx="4750423" cy="381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220"/>
              </a:lnSpc>
              <a:defRPr sz="1700" spc="85">
                <a:solidFill>
                  <a:srgbClr val="0061FF"/>
                </a:solidFill>
                <a:latin typeface="DM Sans Bold"/>
              </a:defRPr>
            </a:lvl1pPr>
          </a:lstStyle>
          <a:p>
            <a:r>
              <a:rPr lang="en-US" sz="2000" dirty="0"/>
              <a:t>Popular Job Descriptions</a:t>
            </a:r>
          </a:p>
        </p:txBody>
      </p:sp>
      <p:sp>
        <p:nvSpPr>
          <p:cNvPr id="7" name="Freeform 5"/>
          <p:cNvSpPr/>
          <p:nvPr/>
        </p:nvSpPr>
        <p:spPr>
          <a:xfrm>
            <a:off x="3050634" y="2686048"/>
            <a:ext cx="12186730" cy="6089037"/>
          </a:xfrm>
          <a:custGeom>
            <a:avLst/>
            <a:gdLst/>
            <a:ahLst/>
            <a:cxnLst/>
            <a:rect l="l" t="t" r="r" b="b"/>
            <a:pathLst>
              <a:path w="14884806" h="7630818">
                <a:moveTo>
                  <a:pt x="0" y="0"/>
                </a:moveTo>
                <a:lnTo>
                  <a:pt x="14884806" y="0"/>
                </a:lnTo>
                <a:lnTo>
                  <a:pt x="14884806" y="7630818"/>
                </a:lnTo>
                <a:lnTo>
                  <a:pt x="0" y="76308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4B889B7C-39C3-4B91-7DAD-D9E0C3D62DBB}"/>
              </a:ext>
            </a:extLst>
          </p:cNvPr>
          <p:cNvGrpSpPr/>
          <p:nvPr/>
        </p:nvGrpSpPr>
        <p:grpSpPr>
          <a:xfrm>
            <a:off x="1028700" y="849345"/>
            <a:ext cx="16230600" cy="1489550"/>
            <a:chOff x="0" y="-28575"/>
            <a:chExt cx="21640800" cy="1986067"/>
          </a:xfrm>
        </p:grpSpPr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69B32B98-18F0-76AD-8C69-8A36FCF2D2FE}"/>
                </a:ext>
              </a:extLst>
            </p:cNvPr>
            <p:cNvSpPr txBox="1"/>
            <p:nvPr/>
          </p:nvSpPr>
          <p:spPr>
            <a:xfrm>
              <a:off x="0" y="402800"/>
              <a:ext cx="21640800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 dirty="0">
                  <a:solidFill>
                    <a:srgbClr val="000000"/>
                  </a:solidFill>
                  <a:latin typeface="DM Sans Bold"/>
                </a:rPr>
                <a:t>Data Insights</a:t>
              </a:r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5429FD19-D26A-29A8-C3D0-17F469512EBB}"/>
                </a:ext>
              </a:extLst>
            </p:cNvPr>
            <p:cNvSpPr txBox="1"/>
            <p:nvPr/>
          </p:nvSpPr>
          <p:spPr>
            <a:xfrm>
              <a:off x="0" y="-28575"/>
              <a:ext cx="21640800" cy="39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 dirty="0">
                  <a:solidFill>
                    <a:srgbClr val="0061FF"/>
                  </a:solidFill>
                  <a:latin typeface="DM Sans Bold"/>
                </a:rPr>
                <a:t>WORD CLOUD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61863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86311" cy="3479800"/>
            </a:xfrm>
            <a:custGeom>
              <a:avLst/>
              <a:gdLst/>
              <a:ahLst/>
              <a:cxnLst/>
              <a:rect l="l" t="t" r="r" b="b"/>
              <a:pathLst>
                <a:path w="6186311" h="3479800">
                  <a:moveTo>
                    <a:pt x="0" y="0"/>
                  </a:moveTo>
                  <a:lnTo>
                    <a:pt x="0" y="3479800"/>
                  </a:lnTo>
                  <a:lnTo>
                    <a:pt x="6186311" y="3479800"/>
                  </a:lnTo>
                  <a:lnTo>
                    <a:pt x="6186311" y="0"/>
                  </a:lnTo>
                  <a:lnTo>
                    <a:pt x="0" y="0"/>
                  </a:lnTo>
                  <a:close/>
                  <a:moveTo>
                    <a:pt x="6125351" y="3418840"/>
                  </a:moveTo>
                  <a:lnTo>
                    <a:pt x="59690" y="3418840"/>
                  </a:lnTo>
                  <a:lnTo>
                    <a:pt x="59690" y="59690"/>
                  </a:lnTo>
                  <a:lnTo>
                    <a:pt x="6125351" y="59690"/>
                  </a:lnTo>
                  <a:lnTo>
                    <a:pt x="6125351" y="341884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315761" y="2939671"/>
            <a:ext cx="9004866" cy="4616419"/>
          </a:xfrm>
          <a:custGeom>
            <a:avLst/>
            <a:gdLst/>
            <a:ahLst/>
            <a:cxnLst/>
            <a:rect l="l" t="t" r="r" b="b"/>
            <a:pathLst>
              <a:path w="9004866" h="4616419">
                <a:moveTo>
                  <a:pt x="0" y="0"/>
                </a:moveTo>
                <a:lnTo>
                  <a:pt x="9004866" y="0"/>
                </a:lnTo>
                <a:lnTo>
                  <a:pt x="9004866" y="4616419"/>
                </a:lnTo>
                <a:lnTo>
                  <a:pt x="0" y="46164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503372" y="2949196"/>
            <a:ext cx="8473629" cy="4616419"/>
          </a:xfrm>
          <a:custGeom>
            <a:avLst/>
            <a:gdLst/>
            <a:ahLst/>
            <a:cxnLst/>
            <a:rect l="l" t="t" r="r" b="b"/>
            <a:pathLst>
              <a:path w="8473629" h="4344075">
                <a:moveTo>
                  <a:pt x="0" y="0"/>
                </a:moveTo>
                <a:lnTo>
                  <a:pt x="8473628" y="0"/>
                </a:lnTo>
                <a:lnTo>
                  <a:pt x="8473628" y="4344075"/>
                </a:lnTo>
                <a:lnTo>
                  <a:pt x="0" y="43440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442982" y="7664457"/>
            <a:ext cx="4750423" cy="39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220"/>
              </a:lnSpc>
              <a:defRPr sz="2000" spc="85">
                <a:solidFill>
                  <a:srgbClr val="0061FF"/>
                </a:solidFill>
                <a:latin typeface="DM Sans Bold"/>
              </a:defRPr>
            </a:lvl1pPr>
          </a:lstStyle>
          <a:p>
            <a:r>
              <a:rPr lang="en-US" sz="2500" dirty="0"/>
              <a:t>“Fake” </a:t>
            </a:r>
            <a:r>
              <a:rPr lang="en-US" sz="2500" b="1" dirty="0">
                <a:solidFill>
                  <a:schemeClr val="tx1"/>
                </a:solidFill>
              </a:rPr>
              <a:t>Titles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364974" y="7664457"/>
            <a:ext cx="4750423" cy="39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3220"/>
              </a:lnSpc>
              <a:defRPr sz="2000" spc="85">
                <a:solidFill>
                  <a:srgbClr val="0061FF"/>
                </a:solidFill>
                <a:latin typeface="DM Sans Bold"/>
              </a:defRPr>
            </a:lvl1pPr>
          </a:lstStyle>
          <a:p>
            <a:r>
              <a:rPr lang="en-US" sz="2500" dirty="0"/>
              <a:t>“Real” </a:t>
            </a:r>
            <a:r>
              <a:rPr lang="en-US" sz="2500" dirty="0">
                <a:solidFill>
                  <a:schemeClr val="tx1"/>
                </a:solidFill>
              </a:rPr>
              <a:t>Titles</a:t>
            </a:r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DFD270EB-3877-C76C-F942-95A6F2DFD7AD}"/>
              </a:ext>
            </a:extLst>
          </p:cNvPr>
          <p:cNvGrpSpPr/>
          <p:nvPr/>
        </p:nvGrpSpPr>
        <p:grpSpPr>
          <a:xfrm>
            <a:off x="533400" y="952500"/>
            <a:ext cx="16230600" cy="1489550"/>
            <a:chOff x="0" y="-28575"/>
            <a:chExt cx="21640800" cy="1986067"/>
          </a:xfrm>
        </p:grpSpPr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00B822BC-0372-2FFB-37D8-3F043F115956}"/>
                </a:ext>
              </a:extLst>
            </p:cNvPr>
            <p:cNvSpPr txBox="1"/>
            <p:nvPr/>
          </p:nvSpPr>
          <p:spPr>
            <a:xfrm>
              <a:off x="0" y="402800"/>
              <a:ext cx="21640800" cy="15546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 spc="-400" dirty="0">
                  <a:solidFill>
                    <a:srgbClr val="000000"/>
                  </a:solidFill>
                  <a:latin typeface="DM Sans Bold"/>
                </a:rPr>
                <a:t>Fake vs Real Jobs</a:t>
              </a:r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8D615EC9-DC6A-6A62-7C68-1A946E4AE20A}"/>
                </a:ext>
              </a:extLst>
            </p:cNvPr>
            <p:cNvSpPr txBox="1"/>
            <p:nvPr/>
          </p:nvSpPr>
          <p:spPr>
            <a:xfrm>
              <a:off x="0" y="-28575"/>
              <a:ext cx="21640800" cy="390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380"/>
                </a:lnSpc>
              </a:pPr>
              <a:r>
                <a:rPr lang="en-US" sz="1700" spc="85" dirty="0">
                  <a:solidFill>
                    <a:srgbClr val="0061FF"/>
                  </a:solidFill>
                  <a:latin typeface="DM Sans Bold"/>
                </a:rPr>
                <a:t>WORD CLOUD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517</Words>
  <Application>Microsoft Office PowerPoint</Application>
  <PresentationFormat>Custom</PresentationFormat>
  <Paragraphs>131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DM Sans Bold</vt:lpstr>
      <vt:lpstr>DM Sans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 Website Launch Presentation With Mockups</dc:title>
  <dc:creator>Sneha Ekka</dc:creator>
  <cp:lastModifiedBy>Sneha Ekka</cp:lastModifiedBy>
  <cp:revision>2</cp:revision>
  <dcterms:created xsi:type="dcterms:W3CDTF">2006-08-16T00:00:00Z</dcterms:created>
  <dcterms:modified xsi:type="dcterms:W3CDTF">2024-03-04T02:59:21Z</dcterms:modified>
  <dc:identifier>DAF-f3ikgxk</dc:identifier>
</cp:coreProperties>
</file>

<file path=docProps/thumbnail.jpeg>
</file>